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349" r:id="rId6"/>
    <p:sldId id="263" r:id="rId7"/>
    <p:sldId id="337" r:id="rId8"/>
    <p:sldId id="357" r:id="rId9"/>
    <p:sldId id="347" r:id="rId10"/>
    <p:sldId id="358" r:id="rId11"/>
    <p:sldId id="348" r:id="rId12"/>
    <p:sldId id="264" r:id="rId13"/>
    <p:sldId id="278" r:id="rId14"/>
    <p:sldId id="262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图表相关等帆软官方提供新接口再讲解，现在版本开发图表实在是比较麻烦不好出系统的教程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第七章 阶段性开发实战</a:t>
            </a:r>
            <a:r>
              <a:rPr lang="en-US" altLang="zh-CN" dirty="0">
                <a:sym typeface="+mn-ea"/>
              </a:rPr>
              <a:t>-</a:t>
            </a:r>
            <a:r>
              <a:rPr lang="zh-CN" altLang="en-US" dirty="0">
                <a:sym typeface="+mn-ea"/>
              </a:rPr>
              <a:t>上篇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961263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通过代码建立</a:t>
            </a:r>
            <a:r>
              <a:rPr lang="en-US" altLang="zh-CN"/>
              <a:t>Ip</a:t>
            </a:r>
            <a:r>
              <a:rPr lang="zh-CN" altLang="en-US"/>
              <a:t>和用户映射表，通过代码建立用户和</a:t>
            </a:r>
            <a:r>
              <a:rPr lang="en-US" altLang="zh-CN"/>
              <a:t>token</a:t>
            </a:r>
            <a:r>
              <a:rPr lang="zh-CN" altLang="en-US"/>
              <a:t>映射表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实现</a:t>
            </a:r>
            <a:r>
              <a:rPr lang="zh-CN" altLang="en-US">
                <a:sym typeface="+mn-ea"/>
              </a:rPr>
              <a:t>GlobalRequestFilterProvider 拦截</a:t>
            </a:r>
            <a:r>
              <a:rPr lang="en-US" altLang="zh-CN">
                <a:sym typeface="+mn-ea"/>
              </a:rPr>
              <a:t>token</a:t>
            </a:r>
            <a:r>
              <a:rPr lang="zh-CN" altLang="en-US">
                <a:sym typeface="+mn-ea"/>
              </a:rPr>
              <a:t>并登录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3.</a:t>
            </a:r>
            <a:r>
              <a:rPr lang="zh-CN" altLang="en-US">
                <a:sym typeface="+mn-ea"/>
              </a:rPr>
              <a:t>有能力的同学可以尝试注入</a:t>
            </a:r>
            <a:r>
              <a:rPr lang="en-US" altLang="zh-CN">
                <a:sym typeface="+mn-ea"/>
              </a:rPr>
              <a:t>js</a:t>
            </a:r>
            <a:r>
              <a:rPr lang="zh-CN" altLang="en-US">
                <a:sym typeface="+mn-ea"/>
              </a:rPr>
              <a:t>和</a:t>
            </a:r>
            <a:r>
              <a:rPr lang="en-US" altLang="zh-CN">
                <a:sym typeface="+mn-ea"/>
              </a:rPr>
              <a:t>css</a:t>
            </a:r>
            <a:r>
              <a:rPr lang="zh-CN" altLang="en-US">
                <a:sym typeface="+mn-ea"/>
              </a:rPr>
              <a:t>完成菜单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在下一章我们将完成后台</a:t>
            </a:r>
            <a:r>
              <a:rPr lang="en-US" altLang="zh-CN">
                <a:sym typeface="+mn-ea"/>
              </a:rPr>
              <a:t>fineui</a:t>
            </a:r>
            <a:r>
              <a:rPr lang="zh-CN" altLang="en-US">
                <a:sym typeface="+mn-ea"/>
              </a:rPr>
              <a:t>编写界面来完成接口请求和数据库</a:t>
            </a:r>
            <a:r>
              <a:rPr lang="en-US" altLang="zh-CN">
                <a:sym typeface="+mn-ea"/>
              </a:rPr>
              <a:t>curd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第五章：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https://code.fanruan.com/onlyxx/lean_5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5305" y="3491230"/>
            <a:ext cx="68345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本次作业领取截止时间：</a:t>
            </a:r>
            <a:endParaRPr lang="zh-CN" altLang="en-US"/>
          </a:p>
          <a:p>
            <a:r>
              <a:rPr lang="en-US" altLang="zh-CN"/>
              <a:t>2021-01-06</a:t>
            </a:r>
            <a:endParaRPr lang="en-US" altLang="zh-CN"/>
          </a:p>
          <a:p>
            <a:r>
              <a:rPr lang="zh-CN" altLang="en-US"/>
              <a:t>作业提交方式：</a:t>
            </a:r>
            <a:endParaRPr lang="zh-CN" altLang="en-US"/>
          </a:p>
          <a:p>
            <a:r>
              <a:rPr lang="zh-CN" altLang="en-US"/>
              <a:t>论坛提交作业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 b="1"/>
              <a:t>onlyxx（uid：90929）第七课作业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上次课程问题回顾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00685" y="1255395"/>
            <a:ext cx="7516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出现</a:t>
            </a:r>
            <a:r>
              <a:rPr lang="en-US" altLang="zh-CN"/>
              <a:t>gradle utf8</a:t>
            </a:r>
            <a:r>
              <a:rPr lang="zh-CN" altLang="en-US"/>
              <a:t>无法映射的字符时，检查项目的编码是否时</a:t>
            </a:r>
            <a:r>
              <a:rPr lang="en-US" altLang="zh-CN"/>
              <a:t>utf8</a:t>
            </a:r>
            <a:r>
              <a:rPr lang="zh-CN" altLang="en-US"/>
              <a:t>改成</a:t>
            </a:r>
            <a:r>
              <a:rPr lang="en-US" altLang="zh-CN"/>
              <a:t>utf8 </a:t>
            </a:r>
            <a:r>
              <a:rPr lang="zh-CN" altLang="en-US"/>
              <a:t>后将之前乱码的中文改正就不会报错了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37075" y="1633220"/>
            <a:ext cx="6957060" cy="51041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97205" y="2615565"/>
            <a:ext cx="40398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tasks.withType(JavaCompile) {</a:t>
            </a:r>
            <a:endParaRPr lang="zh-CN" altLang="en-US"/>
          </a:p>
          <a:p>
            <a:r>
              <a:rPr lang="zh-CN" altLang="en-US"/>
              <a:t>    options.encoding = "UTF-8"</a:t>
            </a:r>
            <a:endParaRPr lang="zh-CN" altLang="en-US"/>
          </a:p>
          <a:p>
            <a:r>
              <a:rPr lang="zh-CN" altLang="en-US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2671374" cy="400110"/>
            <a:chOff x="1042736" y="2229853"/>
            <a:chExt cx="26713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13258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知识点回顾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442774" cy="400110"/>
            <a:chOff x="1042736" y="2229853"/>
            <a:chExt cx="24427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课题讲解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2671374" cy="400110"/>
            <a:chOff x="1042736" y="2229853"/>
            <a:chExt cx="26713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13258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知识点讲解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2899974" cy="400110"/>
            <a:chOff x="1042736" y="2229853"/>
            <a:chExt cx="28999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1554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部分代码展示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知识点回顾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3720" y="1279525"/>
            <a:ext cx="1153160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第一章：环境搭建，自定义函数 FunctionDefineProvider </a:t>
            </a:r>
            <a:r>
              <a:rPr lang="en-US" altLang="zh-CN"/>
              <a:t>TAG</a:t>
            </a:r>
            <a:endParaRPr lang="zh-CN" altLang="en-US"/>
          </a:p>
          <a:p>
            <a:r>
              <a:rPr lang="zh-CN" altLang="en-US"/>
              <a:t>第二章：插件开发基础知识，</a:t>
            </a:r>
            <a:r>
              <a:rPr lang="zh-CN" altLang="en-US">
                <a:sym typeface="+mn-ea"/>
              </a:rPr>
              <a:t>WebResourceProvider </a:t>
            </a:r>
            <a:r>
              <a:rPr lang="en-US" altLang="zh-CN">
                <a:sym typeface="+mn-ea"/>
              </a:rPr>
              <a:t>TAG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第三章：需求分解，拦截器的使用</a:t>
            </a:r>
            <a:r>
              <a:rPr lang="en-US" altLang="zh-CN">
                <a:sym typeface="+mn-ea"/>
              </a:rPr>
              <a:t>GlobalRequestFilterProvider </a:t>
            </a:r>
            <a:r>
              <a:rPr lang="zh-CN" altLang="en-US">
                <a:sym typeface="+mn-ea"/>
              </a:rPr>
              <a:t>，</a:t>
            </a:r>
            <a:r>
              <a:rPr lang="en-US" altLang="zh-CN">
                <a:sym typeface="+mn-ea"/>
              </a:rPr>
              <a:t>EmbedRequestFilterProvider TAG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第四章：</a:t>
            </a:r>
            <a:r>
              <a:rPr lang="en-US" altLang="zh-CN">
                <a:sym typeface="+mn-ea"/>
              </a:rPr>
              <a:t>fineUI</a:t>
            </a:r>
            <a:r>
              <a:rPr lang="zh-CN" altLang="en-US">
                <a:sym typeface="+mn-ea"/>
              </a:rPr>
              <a:t>入门，</a:t>
            </a:r>
            <a:r>
              <a:rPr lang="en-US" altLang="zh-CN">
                <a:sym typeface="+mn-ea"/>
              </a:rPr>
              <a:t>HttpHandlerProvider TAG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第五章：插件内建数据库</a:t>
            </a:r>
            <a:r>
              <a:rPr lang="en-US" altLang="zh-CN">
                <a:sym typeface="+mn-ea"/>
              </a:rPr>
              <a:t>CRUD</a:t>
            </a:r>
            <a:r>
              <a:rPr lang="zh-CN" altLang="en-US">
                <a:sym typeface="+mn-ea"/>
              </a:rPr>
              <a:t>，DecisionDBAccessProvider  </a:t>
            </a:r>
            <a:r>
              <a:rPr lang="en-US" altLang="zh-CN">
                <a:sym typeface="+mn-ea"/>
              </a:rPr>
              <a:t>TAG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第六章：控件开发入门，</a:t>
            </a:r>
            <a:r>
              <a:rPr lang="en-US" altLang="zh-CN">
                <a:sym typeface="+mn-ea"/>
              </a:rPr>
              <a:t>JS,CSS</a:t>
            </a:r>
            <a:r>
              <a:rPr lang="zh-CN" altLang="en-US">
                <a:sym typeface="+mn-ea"/>
              </a:rPr>
              <a:t>注入报表，CellWidgetOptionProvider </a:t>
            </a:r>
            <a:r>
              <a:rPr lang="en-US" altLang="zh-CN">
                <a:sym typeface="+mn-ea"/>
              </a:rPr>
              <a:t>TAG</a:t>
            </a:r>
            <a:r>
              <a:rPr lang="en-US" altLang="zh-CN">
                <a:sym typeface="+mn-ea"/>
              </a:rPr>
              <a:t> 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课题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/>
              <a:t>客户希望实现一个</a:t>
            </a:r>
            <a:r>
              <a:rPr lang="en-US" altLang="zh-CN"/>
              <a:t>token</a:t>
            </a:r>
            <a:r>
              <a:rPr lang="zh-CN" altLang="en-US"/>
              <a:t>单点登录和</a:t>
            </a:r>
            <a:r>
              <a:rPr lang="en-US" altLang="zh-CN"/>
              <a:t>ip</a:t>
            </a:r>
            <a:r>
              <a:rPr lang="zh-CN" altLang="en-US"/>
              <a:t>限制登录</a:t>
            </a:r>
            <a:r>
              <a:rPr lang="en-US" altLang="zh-CN"/>
              <a:t>,</a:t>
            </a:r>
            <a:r>
              <a:rPr lang="zh-CN" altLang="en-US"/>
              <a:t>不在设置ip段内请求不允许访问，ip段可以设置，希望我们能提供一个界面让用户手动去维护</a:t>
            </a:r>
            <a:r>
              <a:rPr lang="en-US" altLang="zh-CN"/>
              <a:t>token</a:t>
            </a:r>
            <a:r>
              <a:rPr lang="zh-CN" altLang="en-US"/>
              <a:t>和用户之间的联系性（一个</a:t>
            </a:r>
            <a:r>
              <a:rPr lang="en-US" altLang="zh-CN"/>
              <a:t>token</a:t>
            </a:r>
            <a:r>
              <a:rPr lang="zh-CN" altLang="en-US"/>
              <a:t>对应一个用户），可以配置单个用户可以在哪几个</a:t>
            </a:r>
            <a:r>
              <a:rPr lang="en-US" altLang="zh-CN"/>
              <a:t>ip</a:t>
            </a:r>
            <a:r>
              <a:rPr lang="zh-CN" altLang="en-US"/>
              <a:t>进行登录（一个用户可以对应多个</a:t>
            </a:r>
            <a:r>
              <a:rPr lang="en-US" altLang="zh-CN"/>
              <a:t>ip</a:t>
            </a:r>
            <a:r>
              <a:rPr lang="zh-CN" altLang="en-US"/>
              <a:t>）。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课题分解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通过阅读需求可以知道客户需要配置两个维度</a:t>
            </a:r>
            <a:br>
              <a:rPr lang="zh-CN" altLang="en-US"/>
            </a:br>
            <a:r>
              <a:rPr lang="en-US" altLang="zh-CN"/>
              <a:t>1.token</a:t>
            </a:r>
            <a:r>
              <a:rPr lang="zh-CN" altLang="en-US"/>
              <a:t>和用户之间的关联关系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用户和</a:t>
            </a:r>
            <a:r>
              <a:rPr lang="en-US" altLang="zh-CN"/>
              <a:t>ip</a:t>
            </a:r>
            <a:r>
              <a:rPr lang="zh-CN" altLang="en-US"/>
              <a:t>之间的关联关系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4820" y="2703830"/>
            <a:ext cx="89408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这里可以想到我们第五章讲到的数据库存取，新建</a:t>
            </a:r>
            <a:r>
              <a:rPr lang="en-US" altLang="zh-CN"/>
              <a:t>2</a:t>
            </a:r>
            <a:r>
              <a:rPr lang="zh-CN" altLang="en-US"/>
              <a:t>张表来存储这些关系</a:t>
            </a:r>
            <a:endParaRPr lang="zh-CN" altLang="en-US"/>
          </a:p>
          <a:p>
            <a:r>
              <a:rPr lang="en-US" altLang="zh-CN"/>
              <a:t>1.user_token_relationship</a:t>
            </a:r>
            <a:endParaRPr lang="en-US" altLang="zh-CN"/>
          </a:p>
          <a:p>
            <a:r>
              <a:rPr lang="en-US" altLang="zh-CN"/>
              <a:t>	user_name,token</a:t>
            </a:r>
            <a:endParaRPr lang="en-US" altLang="zh-CN"/>
          </a:p>
          <a:p>
            <a:r>
              <a:rPr lang="en-US" altLang="zh-CN"/>
              <a:t>2.user_ip_relationship</a:t>
            </a:r>
            <a:endParaRPr lang="en-US" altLang="zh-CN"/>
          </a:p>
          <a:p>
            <a:r>
              <a:rPr lang="en-US" altLang="zh-CN"/>
              <a:t>	user_name,ip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使用</a:t>
            </a:r>
            <a:r>
              <a:rPr lang="en-US" altLang="zh-CN"/>
              <a:t>Tag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t>&lt;extra-decision&gt;</a:t>
            </a:r>
          </a:p>
          <a:p>
            <a:r>
              <a:t>        &lt;DecisionDBAccessProvider class="com.fr.plugin.IPTokenPluginDecisionDBAccessProvider"/&gt;</a:t>
            </a:r>
          </a:p>
          <a:p>
            <a:r>
              <a:t>&lt;/extra-decision&gt;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7205" y="2727960"/>
            <a:ext cx="95199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使用步骤：</a:t>
            </a:r>
            <a:endParaRPr lang="zh-CN" altLang="en-US"/>
          </a:p>
          <a:p>
            <a:r>
              <a:rPr lang="en-US" altLang="zh-CN"/>
              <a:t>1.registerDAO</a:t>
            </a:r>
            <a:endParaRPr lang="en-US" altLang="zh-CN"/>
          </a:p>
          <a:p>
            <a:r>
              <a:rPr lang="en-US" altLang="zh-CN"/>
              <a:t>2</a:t>
            </a:r>
            <a:r>
              <a:rPr lang="zh-CN" altLang="en-US"/>
              <a:t>注入onDBAvailable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编写</a:t>
            </a:r>
            <a:r>
              <a:rPr lang="en-US" altLang="zh-CN"/>
              <a:t>dao</a:t>
            </a:r>
            <a:r>
              <a:rPr lang="zh-CN" altLang="en-US"/>
              <a:t>和</a:t>
            </a:r>
            <a:r>
              <a:rPr lang="en-US" altLang="zh-CN"/>
              <a:t>entity</a:t>
            </a:r>
            <a:r>
              <a:rPr lang="zh-CN" altLang="en-US"/>
              <a:t>（表</a:t>
            </a:r>
            <a:r>
              <a:rPr lang="zh-CN" altLang="en-US"/>
              <a:t>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课题分解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然后是实现单点登录效果。</a:t>
            </a:r>
            <a:endParaRPr lang="zh-CN" altLang="en-US"/>
          </a:p>
          <a:p>
            <a:r>
              <a:rPr lang="zh-CN" altLang="en-US"/>
              <a:t>由于考虑到其需求中有一个</a:t>
            </a:r>
            <a:r>
              <a:rPr lang="en-US" altLang="zh-CN"/>
              <a:t>ip</a:t>
            </a:r>
            <a:r>
              <a:rPr lang="zh-CN" altLang="en-US"/>
              <a:t>拦截限制，故只能使用GlobalRequestFilterProvider 进行拦截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4820" y="2703830"/>
            <a:ext cx="89408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主要逻辑：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当收到请求时判断当前请求是否包含</a:t>
            </a:r>
            <a:r>
              <a:rPr lang="en-US" altLang="zh-CN"/>
              <a:t>token</a:t>
            </a:r>
            <a:r>
              <a:rPr lang="zh-CN" altLang="en-US"/>
              <a:t>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如果有用户名判断用户名和</a:t>
            </a:r>
            <a:r>
              <a:rPr lang="en-US" altLang="zh-CN"/>
              <a:t>ip</a:t>
            </a:r>
            <a:r>
              <a:rPr lang="zh-CN" altLang="en-US"/>
              <a:t>是否存在关联，存在就放行，不存在就阻断并报错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判断是否有</a:t>
            </a:r>
            <a:r>
              <a:rPr lang="en-US" altLang="zh-CN"/>
              <a:t>token</a:t>
            </a:r>
            <a:r>
              <a:rPr lang="zh-CN" altLang="en-US"/>
              <a:t>参数如果有，查询表中是否有对应用户，如果有进行登录并放行如果没有，就直接放行。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使用的</a:t>
            </a:r>
            <a:r>
              <a:rPr lang="en-US" altLang="zh-CN"/>
              <a:t>Tag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&lt;extra-decision&gt;</a:t>
            </a:r>
            <a:endParaRPr lang="zh-CN" altLang="en-US"/>
          </a:p>
          <a:p>
            <a:r>
              <a:rPr lang="zh-CN" altLang="en-US"/>
              <a:t>        &lt;GlobalRequestFilterProvider class="com.fr.plugin.IpTokenGlobalRequestFilter"/&gt;</a:t>
            </a:r>
            <a:endParaRPr lang="zh-CN" altLang="en-US"/>
          </a:p>
          <a:p>
            <a:r>
              <a:rPr lang="zh-CN" altLang="en-US"/>
              <a:t>&lt;/extra-decision&gt;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课题分解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最后需要实现配置关联关系，这里需要用到我们第四章和第五章学到的</a:t>
            </a:r>
            <a:r>
              <a:rPr lang="en-US" altLang="zh-CN"/>
              <a:t>FineUI</a:t>
            </a:r>
            <a:r>
              <a:rPr lang="zh-CN" altLang="en-US"/>
              <a:t>和接口访问。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4820" y="2703830"/>
            <a:ext cx="894080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主要逻辑：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新学习SystemOptionProvider接口扩展决策平台的菜单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使用</a:t>
            </a:r>
            <a:r>
              <a:rPr lang="en-US" altLang="zh-CN"/>
              <a:t>fineUI </a:t>
            </a:r>
            <a:r>
              <a:rPr lang="zh-CN" altLang="en-US"/>
              <a:t>编写出两个表格和操作对象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使用接口提供数据库的增删改查接口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整合</a:t>
            </a:r>
            <a:r>
              <a:rPr lang="en-US" altLang="zh-CN"/>
              <a:t>fineUI</a:t>
            </a:r>
            <a:r>
              <a:rPr lang="zh-CN" altLang="en-US"/>
              <a:t>和接口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这部分在下一章进行演示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1831</Words>
  <Application>WPS 演示</Application>
  <PresentationFormat>宽屏</PresentationFormat>
  <Paragraphs>127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微软雅黑</vt:lpstr>
      <vt:lpstr>Arial Unicode MS</vt:lpstr>
      <vt:lpstr>Calibri Light</vt:lpstr>
      <vt:lpstr>Calibri</vt:lpstr>
      <vt:lpstr>Office 主题</vt:lpstr>
      <vt:lpstr>插件开发成长计划系列教程</vt:lpstr>
      <vt:lpstr>目录  CONTENT</vt:lpstr>
      <vt:lpstr>效果展示</vt:lpstr>
      <vt:lpstr>课题</vt:lpstr>
      <vt:lpstr>课题分解</vt:lpstr>
      <vt:lpstr>课题分解</vt:lpstr>
      <vt:lpstr>课题分解</vt:lpstr>
      <vt:lpstr>课题分解</vt:lpstr>
      <vt:lpstr>课题分解</vt:lpstr>
      <vt:lpstr>课后作业</vt:lpstr>
      <vt:lpstr>作业格式要求</vt:lpstr>
      <vt:lpstr>上次课程问题回顾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81</cp:revision>
  <dcterms:created xsi:type="dcterms:W3CDTF">2020-12-02T04:03:00Z</dcterms:created>
  <dcterms:modified xsi:type="dcterms:W3CDTF">2020-12-30T04:03:29Z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